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110"/>
  </p:notesMasterIdLst>
  <p:sldIdLst>
    <p:sldId id="256" r:id="rId2"/>
    <p:sldId id="257" r:id="rId3"/>
    <p:sldId id="258" r:id="rId4"/>
    <p:sldId id="390" r:id="rId5"/>
    <p:sldId id="385" r:id="rId6"/>
    <p:sldId id="389" r:id="rId7"/>
    <p:sldId id="391" r:id="rId8"/>
    <p:sldId id="384" r:id="rId9"/>
    <p:sldId id="387" r:id="rId10"/>
    <p:sldId id="263" r:id="rId11"/>
    <p:sldId id="264" r:id="rId12"/>
    <p:sldId id="266" r:id="rId13"/>
    <p:sldId id="267" r:id="rId14"/>
    <p:sldId id="477" r:id="rId15"/>
    <p:sldId id="478" r:id="rId16"/>
    <p:sldId id="479" r:id="rId17"/>
    <p:sldId id="269" r:id="rId18"/>
    <p:sldId id="270" r:id="rId19"/>
    <p:sldId id="27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19" r:id="rId35"/>
    <p:sldId id="406" r:id="rId36"/>
    <p:sldId id="407" r:id="rId37"/>
    <p:sldId id="408" r:id="rId38"/>
    <p:sldId id="409" r:id="rId39"/>
    <p:sldId id="410" r:id="rId40"/>
    <p:sldId id="411" r:id="rId41"/>
    <p:sldId id="412" r:id="rId42"/>
    <p:sldId id="413" r:id="rId43"/>
    <p:sldId id="414" r:id="rId44"/>
    <p:sldId id="415" r:id="rId45"/>
    <p:sldId id="416" r:id="rId46"/>
    <p:sldId id="417" r:id="rId47"/>
    <p:sldId id="418" r:id="rId48"/>
    <p:sldId id="420" r:id="rId49"/>
    <p:sldId id="421" r:id="rId50"/>
    <p:sldId id="422" r:id="rId51"/>
    <p:sldId id="423" r:id="rId52"/>
    <p:sldId id="424" r:id="rId53"/>
    <p:sldId id="367" r:id="rId54"/>
    <p:sldId id="434" r:id="rId55"/>
    <p:sldId id="433" r:id="rId56"/>
    <p:sldId id="432" r:id="rId57"/>
    <p:sldId id="428" r:id="rId58"/>
    <p:sldId id="430" r:id="rId59"/>
    <p:sldId id="431" r:id="rId60"/>
    <p:sldId id="427" r:id="rId61"/>
    <p:sldId id="476" r:id="rId62"/>
    <p:sldId id="436" r:id="rId63"/>
    <p:sldId id="486" r:id="rId64"/>
    <p:sldId id="485" r:id="rId65"/>
    <p:sldId id="487" r:id="rId66"/>
    <p:sldId id="488" r:id="rId67"/>
    <p:sldId id="489" r:id="rId68"/>
    <p:sldId id="440" r:id="rId69"/>
    <p:sldId id="441" r:id="rId70"/>
    <p:sldId id="442" r:id="rId71"/>
    <p:sldId id="443" r:id="rId72"/>
    <p:sldId id="444" r:id="rId73"/>
    <p:sldId id="449" r:id="rId74"/>
    <p:sldId id="435" r:id="rId75"/>
    <p:sldId id="451" r:id="rId76"/>
    <p:sldId id="452" r:id="rId77"/>
    <p:sldId id="450" r:id="rId78"/>
    <p:sldId id="454" r:id="rId79"/>
    <p:sldId id="455" r:id="rId80"/>
    <p:sldId id="456" r:id="rId81"/>
    <p:sldId id="457" r:id="rId82"/>
    <p:sldId id="458" r:id="rId83"/>
    <p:sldId id="459" r:id="rId84"/>
    <p:sldId id="480" r:id="rId85"/>
    <p:sldId id="481" r:id="rId86"/>
    <p:sldId id="482" r:id="rId87"/>
    <p:sldId id="483" r:id="rId88"/>
    <p:sldId id="484" r:id="rId89"/>
    <p:sldId id="460" r:id="rId90"/>
    <p:sldId id="462" r:id="rId91"/>
    <p:sldId id="463" r:id="rId92"/>
    <p:sldId id="468" r:id="rId93"/>
    <p:sldId id="469" r:id="rId94"/>
    <p:sldId id="464" r:id="rId95"/>
    <p:sldId id="470" r:id="rId96"/>
    <p:sldId id="368" r:id="rId97"/>
    <p:sldId id="369" r:id="rId98"/>
    <p:sldId id="370" r:id="rId99"/>
    <p:sldId id="371" r:id="rId100"/>
    <p:sldId id="372" r:id="rId101"/>
    <p:sldId id="373" r:id="rId102"/>
    <p:sldId id="374" r:id="rId103"/>
    <p:sldId id="375" r:id="rId104"/>
    <p:sldId id="376" r:id="rId105"/>
    <p:sldId id="490" r:id="rId106"/>
    <p:sldId id="491" r:id="rId107"/>
    <p:sldId id="382" r:id="rId108"/>
    <p:sldId id="383" r:id="rId10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3309" autoAdjust="0"/>
  </p:normalViewPr>
  <p:slideViewPr>
    <p:cSldViewPr>
      <p:cViewPr varScale="1">
        <p:scale>
          <a:sx n="62" d="100"/>
          <a:sy n="62" d="100"/>
        </p:scale>
        <p:origin x="-1620" y="-7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extLst>
      <p:ext uri="{BB962C8B-B14F-4D97-AF65-F5344CB8AC3E}">
        <p14:creationId xmlns:p14="http://schemas.microsoft.com/office/powerpoint/2010/main" val="36412751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endParaRPr lang="en" dirty="0"/>
          </a:p>
        </p:txBody>
      </p:sp>
    </p:spTree>
    <p:extLst>
      <p:ext uri="{BB962C8B-B14F-4D97-AF65-F5344CB8AC3E}">
        <p14:creationId xmlns:p14="http://schemas.microsoft.com/office/powerpoint/2010/main" val="367255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Thè NFC có chức năng thay thế giấy bảo hiểm hiện tại</a:t>
            </a:r>
          </a:p>
          <a:p>
            <a:pPr marL="457200" lvl="0" indent="0" rtl="0">
              <a:spcBef>
                <a:spcPts val="0"/>
              </a:spcBef>
              <a:buNone/>
            </a:pPr>
            <a:endParaRPr dirty="0"/>
          </a:p>
        </p:txBody>
      </p:sp>
    </p:spTree>
    <p:extLst>
      <p:ext uri="{BB962C8B-B14F-4D97-AF65-F5344CB8AC3E}">
        <p14:creationId xmlns:p14="http://schemas.microsoft.com/office/powerpoint/2010/main" val="2148136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90174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369450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3824038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797877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79920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endParaRPr lang="en" dirty="0"/>
          </a:p>
        </p:txBody>
      </p:sp>
    </p:spTree>
    <p:extLst>
      <p:ext uri="{BB962C8B-B14F-4D97-AF65-F5344CB8AC3E}">
        <p14:creationId xmlns:p14="http://schemas.microsoft.com/office/powerpoint/2010/main" val="3095614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 khi bệnh</a:t>
            </a:r>
            <a:r>
              <a:rPr lang="en" baseline="0" dirty="0" smtClean="0"/>
              <a:t> nhân đi khám bệnh và nhận được lịch điều trị, hệ thống sẽ sử dụng vòng đeo tay thông minh để theo dõi dữ liệu luyện tập của bệnh nhân, xử lý số liệu thống kê và đưa ra cho bác sĩ xem khi bệnh nhân đi tái khám</a:t>
            </a:r>
            <a:endParaRPr lang="en" dirty="0"/>
          </a:p>
        </p:txBody>
      </p:sp>
    </p:spTree>
    <p:extLst>
      <p:ext uri="{BB962C8B-B14F-4D97-AF65-F5344CB8AC3E}">
        <p14:creationId xmlns:p14="http://schemas.microsoft.com/office/powerpoint/2010/main" val="3140032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t>Để tiếp tục tôi xin trình bày về việc quản lý bện</a:t>
            </a:r>
            <a:r>
              <a:rPr lang="vi-VN" baseline="0" dirty="0" smtClean="0"/>
              <a:t>h nhân trong hệ thống. Qua quá trình nghiên cứu thực tế, chúng tôi đã đưa ra giải pháp quản lý hồ sơ bệnh nhân thông qua thực thể Medical Record – đại diện cho một đợt trị liệu của bệnh nhân.</a:t>
            </a:r>
            <a:endParaRPr lang="vi-VN" dirty="0" smtClean="0"/>
          </a:p>
          <a:p>
            <a:endParaRPr lang="en-US" dirty="0"/>
          </a:p>
        </p:txBody>
      </p:sp>
    </p:spTree>
    <p:extLst>
      <p:ext uri="{BB962C8B-B14F-4D97-AF65-F5344CB8AC3E}">
        <p14:creationId xmlns:p14="http://schemas.microsoft.com/office/powerpoint/2010/main" val="2280420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6533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thực thể Appointment.</a:t>
            </a:r>
            <a:endParaRPr lang="en-US" dirty="0"/>
          </a:p>
        </p:txBody>
      </p:sp>
    </p:spTree>
    <p:extLst>
      <p:ext uri="{BB962C8B-B14F-4D97-AF65-F5344CB8AC3E}">
        <p14:creationId xmlns:p14="http://schemas.microsoft.com/office/powerpoint/2010/main" val="4082349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a:t>
            </a:r>
            <a:r>
              <a:rPr lang="en" baseline="0" dirty="0" smtClean="0"/>
              <a:t> đây tôi xin trình bày các vấn đề đang hiện có trong hệ thống khám chữa bệnh ở VN.</a:t>
            </a:r>
            <a:endParaRPr lang="en" dirty="0"/>
          </a:p>
          <a:p>
            <a:pPr lvl="0" rtl="0">
              <a:spcBef>
                <a:spcPts val="0"/>
              </a:spcBef>
              <a:buNone/>
            </a:pPr>
            <a:endParaRPr dirty="0"/>
          </a:p>
        </p:txBody>
      </p:sp>
    </p:spTree>
    <p:extLst>
      <p:ext uri="{BB962C8B-B14F-4D97-AF65-F5344CB8AC3E}">
        <p14:creationId xmlns:p14="http://schemas.microsoft.com/office/powerpoint/2010/main" val="212611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và</a:t>
            </a:r>
            <a:r>
              <a:rPr lang="en-US" baseline="0" dirty="0" smtClean="0"/>
              <a:t> 1..*</a:t>
            </a:r>
            <a:endParaRPr lang="en-US" dirty="0" smtClean="0"/>
          </a:p>
          <a:p>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thông</a:t>
            </a:r>
            <a:r>
              <a:rPr lang="en-US" baseline="0" dirty="0" smtClean="0"/>
              <a:t> tin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sơ</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Cho </a:t>
            </a:r>
            <a:r>
              <a:rPr lang="en-US" baseline="0" dirty="0" err="1" smtClean="0"/>
              <a:t>nên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có</a:t>
            </a:r>
            <a:r>
              <a:rPr lang="en-US" baseline="0" dirty="0" smtClean="0"/>
              <a:t> </a:t>
            </a:r>
            <a:r>
              <a:rPr lang="en-US" baseline="0" dirty="0" err="1" smtClean="0"/>
              <a:t>thêm</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Do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nên</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cần</a:t>
            </a:r>
            <a:r>
              <a:rPr lang="en-US" baseline="0" dirty="0" smtClean="0"/>
              <a:t> </a:t>
            </a:r>
            <a:r>
              <a:rPr lang="en-US" baseline="0" dirty="0" err="1" smtClean="0"/>
              <a:t>uống</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gợi</a:t>
            </a:r>
            <a:r>
              <a:rPr lang="en-US" baseline="0" dirty="0" smtClean="0"/>
              <a:t> ý,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endParaRPr lang="en-US" dirty="0" smtClean="0"/>
          </a:p>
          <a:p>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pPr lvl="0" rtl="0">
              <a:lnSpc>
                <a:spcPct val="115000"/>
              </a:lnSpc>
              <a:spcBef>
                <a:spcPts val="0"/>
              </a:spcBef>
              <a:buClr>
                <a:schemeClr val="dk1"/>
              </a:buClr>
              <a:buSzPct val="100000"/>
              <a:buFont typeface="Arial"/>
              <a:buNone/>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endParaRPr lang="en-US" dirty="0" smtClean="0"/>
          </a:p>
          <a:p>
            <a:pPr>
              <a:spcBef>
                <a:spcPts val="0"/>
              </a:spcBef>
              <a:buNone/>
            </a:pP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Mistake to understand text input between nurse, </a:t>
            </a:r>
          </a:p>
          <a:p>
            <a:r>
              <a:rPr lang="en-US" sz="1100" dirty="0" smtClean="0"/>
              <a:t>nutrition doctor, doctor and pharmacist</a:t>
            </a:r>
          </a:p>
        </p:txBody>
      </p:sp>
    </p:spTree>
    <p:extLst>
      <p:ext uri="{BB962C8B-B14F-4D97-AF65-F5344CB8AC3E}">
        <p14:creationId xmlns:p14="http://schemas.microsoft.com/office/powerpoint/2010/main" val="3263319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809244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79637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536101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119206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222349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Medical record has many parts like prevention check, </a:t>
            </a:r>
          </a:p>
          <a:p>
            <a:r>
              <a:rPr lang="en-US" sz="1100" dirty="0" smtClean="0"/>
              <a:t>food ingredient, prescription, list practice, food for patients.</a:t>
            </a:r>
            <a:endParaRPr lang="vi-VN" sz="1100" dirty="0" smtClean="0"/>
          </a:p>
          <a:p>
            <a:pPr>
              <a:spcBef>
                <a:spcPts val="0"/>
              </a:spcBef>
              <a:buNone/>
            </a:pPr>
            <a:endParaRPr dirty="0"/>
          </a:p>
        </p:txBody>
      </p:sp>
    </p:spTree>
    <p:extLst>
      <p:ext uri="{BB962C8B-B14F-4D97-AF65-F5344CB8AC3E}">
        <p14:creationId xmlns:p14="http://schemas.microsoft.com/office/powerpoint/2010/main" val="3734456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784024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972778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8031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216985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72947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626295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245857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33147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4091031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0704902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2805022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7977271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756178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23372383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7277334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862015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310983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434917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3983555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168436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208318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852660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598590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931464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extLst>
      <p:ext uri="{BB962C8B-B14F-4D97-AF65-F5344CB8AC3E}">
        <p14:creationId xmlns:p14="http://schemas.microsoft.com/office/powerpoint/2010/main" val="14527044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170475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656159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232811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2842184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3094494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r>
              <a:rPr lang="vi-VN" baseline="0" smtClean="0"/>
              <a:t>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nhân.</a:t>
            </a:r>
          </a:p>
        </p:txBody>
      </p:sp>
    </p:spTree>
    <p:extLst>
      <p:ext uri="{BB962C8B-B14F-4D97-AF65-F5344CB8AC3E}">
        <p14:creationId xmlns:p14="http://schemas.microsoft.com/office/powerpoint/2010/main" val="276590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extLst>
      <p:ext uri="{BB962C8B-B14F-4D97-AF65-F5344CB8AC3E}">
        <p14:creationId xmlns:p14="http://schemas.microsoft.com/office/powerpoint/2010/main" val="16029733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595555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extLst>
      <p:ext uri="{BB962C8B-B14F-4D97-AF65-F5344CB8AC3E}">
        <p14:creationId xmlns:p14="http://schemas.microsoft.com/office/powerpoint/2010/main" val="41443834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Shape 19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8" name="Shape 1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Về điểm mạnh, tôi xin nêu 3 điểm mạnh nổi bật nhất của hệ thống của chúng tôi.</a:t>
            </a:r>
          </a:p>
          <a:p>
            <a:pPr marL="914400" lvl="1" indent="-228600">
              <a:spcBef>
                <a:spcPts val="0"/>
              </a:spcBef>
              <a:buChar char="-"/>
            </a:pPr>
            <a:r>
              <a:rPr lang="en" dirty="0"/>
              <a:t>Thứ nhất, hệ thống của chúng tôi </a:t>
            </a:r>
            <a:r>
              <a:rPr lang="en" b="1" dirty="0"/>
              <a:t>áp dụng hệ thống CNTT</a:t>
            </a:r>
            <a:r>
              <a:rPr lang="en" dirty="0"/>
              <a:t> để giảm bớt </a:t>
            </a:r>
            <a:r>
              <a:rPr lang="en" b="1" dirty="0"/>
              <a:t>công sức của con </a:t>
            </a:r>
            <a:r>
              <a:rPr lang="en" b="1" dirty="0" smtClean="0"/>
              <a:t>người</a:t>
            </a:r>
            <a:endParaRPr lang="en" b="1" dirty="0"/>
          </a:p>
        </p:txBody>
      </p:sp>
    </p:spTree>
    <p:extLst>
      <p:ext uri="{BB962C8B-B14F-4D97-AF65-F5344CB8AC3E}">
        <p14:creationId xmlns:p14="http://schemas.microsoft.com/office/powerpoint/2010/main" val="39826287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Shape 19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5" name="Shape 19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Thứ hai, hệ thống của chúng </a:t>
            </a:r>
            <a:r>
              <a:rPr lang="en" dirty="0" smtClean="0"/>
              <a:t>tôi</a:t>
            </a:r>
            <a:endParaRPr lang="en" dirty="0"/>
          </a:p>
        </p:txBody>
      </p:sp>
    </p:spTree>
    <p:extLst>
      <p:ext uri="{BB962C8B-B14F-4D97-AF65-F5344CB8AC3E}">
        <p14:creationId xmlns:p14="http://schemas.microsoft.com/office/powerpoint/2010/main" val="37296056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Shape 19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3" name="Shape 19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Và Thứ ba, hệ thống của chúng tôi </a:t>
            </a:r>
            <a:r>
              <a:rPr lang="en" b="1" dirty="0">
                <a:solidFill>
                  <a:schemeClr val="dk1"/>
                </a:solidFill>
              </a:rPr>
              <a:t>được thiết kế để có thể nâng cấp, mở rộng</a:t>
            </a:r>
            <a:r>
              <a:rPr lang="en" dirty="0">
                <a:solidFill>
                  <a:schemeClr val="dk1"/>
                </a:solidFill>
              </a:rPr>
              <a:t> ra </a:t>
            </a:r>
            <a:r>
              <a:rPr lang="en" dirty="0" smtClean="0">
                <a:solidFill>
                  <a:schemeClr val="dk1"/>
                </a:solidFill>
              </a:rPr>
              <a:t>để</a:t>
            </a:r>
            <a:r>
              <a:rPr lang="en" baseline="0" dirty="0" smtClean="0">
                <a:solidFill>
                  <a:schemeClr val="dk1"/>
                </a:solidFill>
              </a:rPr>
              <a:t> có thể đọc được dữ liệu từ nhiều vòng đeo tay khác nhau và điều trị cho các bệnh liên quan đến dinh dưỡng và luyện tập.</a:t>
            </a:r>
            <a:endParaRPr lang="en" dirty="0">
              <a:solidFill>
                <a:schemeClr val="dk1"/>
              </a:solidFill>
            </a:endParaRPr>
          </a:p>
        </p:txBody>
      </p:sp>
    </p:spTree>
    <p:extLst>
      <p:ext uri="{BB962C8B-B14F-4D97-AF65-F5344CB8AC3E}">
        <p14:creationId xmlns:p14="http://schemas.microsoft.com/office/powerpoint/2010/main" val="22524777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Shape 2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2" name="Shape 20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Về điểm yếu, tôi cũng xin nêu ra 3 vấn đề còn bất cập trong hệ thống của chúng tôi là:</a:t>
            </a:r>
          </a:p>
          <a:p>
            <a:pPr marL="914400" lvl="1" indent="-228600">
              <a:spcBef>
                <a:spcPts val="0"/>
              </a:spcBef>
              <a:buChar char="-"/>
            </a:pPr>
            <a:r>
              <a:rPr lang="en"/>
              <a:t>Thứ nhất: việc sử dụng thẻ NFC làm </a:t>
            </a:r>
            <a:r>
              <a:rPr lang="en" b="1"/>
              <a:t>hình thức chứng nhận bảo hiểm</a:t>
            </a:r>
            <a:r>
              <a:rPr lang="en"/>
              <a:t> vẫn </a:t>
            </a:r>
            <a:r>
              <a:rPr lang="en" b="1"/>
              <a:t>chưa được coi là hợp pháp</a:t>
            </a:r>
            <a:r>
              <a:rPr lang="en"/>
              <a:t> ở Việt Nam và một số nước khác. Do đó để triển khai được mô hình này vào thực tế thì cần phải trải qua </a:t>
            </a:r>
            <a:r>
              <a:rPr lang="en" b="1"/>
              <a:t>một thời gian đề xuất, kiến nghị với cơ quan pháp luật</a:t>
            </a:r>
            <a:r>
              <a:rPr lang="en"/>
              <a:t> để đảm bảo tính hợp pháp của thẻ NFC.</a:t>
            </a:r>
          </a:p>
        </p:txBody>
      </p:sp>
    </p:spTree>
    <p:extLst>
      <p:ext uri="{BB962C8B-B14F-4D97-AF65-F5344CB8AC3E}">
        <p14:creationId xmlns:p14="http://schemas.microsoft.com/office/powerpoint/2010/main" val="27440528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Shape 20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9" name="Shape 20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Thứ hai: Thiết bị kiểm tra thẻ </a:t>
            </a:r>
            <a:r>
              <a:rPr lang="en" b="1"/>
              <a:t>cần phải có kết nối mạng để kiểm tra thẻ</a:t>
            </a:r>
            <a:r>
              <a:rPr lang="en"/>
              <a:t>, việc này có thể sẽ gây cản trở nếu kết nối mạng chậm hoặc bị mất kết nối ở những nơi chưa có Internet.</a:t>
            </a:r>
          </a:p>
        </p:txBody>
      </p:sp>
    </p:spTree>
    <p:extLst>
      <p:ext uri="{BB962C8B-B14F-4D97-AF65-F5344CB8AC3E}">
        <p14:creationId xmlns:p14="http://schemas.microsoft.com/office/powerpoint/2010/main" val="37586777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Shape 20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7" name="Shape 20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Thứ ba: </a:t>
            </a:r>
            <a:r>
              <a:rPr lang="en" dirty="0" smtClean="0">
                <a:solidFill>
                  <a:schemeClr val="dk1"/>
                </a:solidFill>
              </a:rPr>
              <a:t>Xử</a:t>
            </a:r>
            <a:r>
              <a:rPr lang="en" baseline="0" dirty="0" smtClean="0">
                <a:solidFill>
                  <a:schemeClr val="dk1"/>
                </a:solidFill>
              </a:rPr>
              <a:t> lý giọng nói để hỗ trợ bác sĩ nhập dữ liệu còn nhiều hạn chế vì lý do vùng miền và từ đồng âm khác nghĩa trong tiếng việt.</a:t>
            </a:r>
            <a:endParaRPr lang="en" dirty="0">
              <a:solidFill>
                <a:schemeClr val="dk1"/>
              </a:solidFill>
            </a:endParaRPr>
          </a:p>
        </p:txBody>
      </p:sp>
    </p:spTree>
    <p:extLst>
      <p:ext uri="{BB962C8B-B14F-4D97-AF65-F5344CB8AC3E}">
        <p14:creationId xmlns:p14="http://schemas.microsoft.com/office/powerpoint/2010/main" val="15943118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50.jp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3.jpg"/><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54.jp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35.jpeg"/><Relationship Id="rId4" Type="http://schemas.openxmlformats.org/officeDocument/2006/relationships/image" Target="../media/image34.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48.jpeg"/><Relationship Id="rId4" Type="http://schemas.openxmlformats.org/officeDocument/2006/relationships/image" Target="../media/image47.jpe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49.jpe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Solution</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05" name="Shape 2005"/>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Wristband is not collect correct patient’s practice data.</a:t>
            </a:r>
            <a:endParaRPr lang="en" dirty="0"/>
          </a:p>
        </p:txBody>
      </p:sp>
      <p:sp>
        <p:nvSpPr>
          <p:cNvPr id="2006" name="Shape 200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100</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12" name="Shape 2012"/>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13" name="Shape 201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101</a:t>
            </a:fld>
            <a:endParaRPr lang="en"/>
          </a:p>
        </p:txBody>
      </p:sp>
      <p:sp>
        <p:nvSpPr>
          <p:cNvPr id="2014" name="Shape 2014"/>
          <p:cNvSpPr txBox="1"/>
          <p:nvPr/>
        </p:nvSpPr>
        <p:spPr>
          <a:xfrm>
            <a:off x="460310" y="3124200"/>
            <a:ext cx="7833299" cy="1143000"/>
          </a:xfrm>
          <a:prstGeom prst="rect">
            <a:avLst/>
          </a:prstGeom>
          <a:noFill/>
          <a:ln>
            <a:noFill/>
          </a:ln>
        </p:spPr>
        <p:txBody>
          <a:bodyPr lIns="91425" tIns="91425" rIns="91425" bIns="91425" anchor="t" anchorCtr="0">
            <a:noAutofit/>
          </a:bodyPr>
          <a:lstStyle/>
          <a:p>
            <a:pPr lvl="0" rtl="0">
              <a:spcBef>
                <a:spcPts val="600"/>
              </a:spcBef>
              <a:buNone/>
            </a:pPr>
            <a:r>
              <a:rPr lang="en" sz="3000" dirty="0">
                <a:solidFill>
                  <a:srgbClr val="CC0000"/>
                </a:solidFill>
              </a:rPr>
              <a:t>✘ </a:t>
            </a:r>
            <a:r>
              <a:rPr lang="en" sz="3000" dirty="0" smtClean="0">
                <a:solidFill>
                  <a:schemeClr val="dk1"/>
                </a:solidFill>
              </a:rPr>
              <a:t>BLE technology only supported in Android 4.3 or above and Bluetooth 4.0 or above.</a:t>
            </a:r>
            <a:endParaRPr lang="en" sz="3000" dirty="0">
              <a:solidFill>
                <a:schemeClr val="dk1"/>
              </a:solidFill>
            </a:endParaRPr>
          </a:p>
        </p:txBody>
      </p:sp>
      <p:sp>
        <p:nvSpPr>
          <p:cNvPr id="2" name="Title 1"/>
          <p:cNvSpPr>
            <a:spLocks noGrp="1"/>
          </p:cNvSpPr>
          <p:nvPr>
            <p:ph type="title"/>
          </p:nvPr>
        </p:nvSpPr>
        <p:spPr/>
        <p:txBody>
          <a:bodyPr/>
          <a:lstStyle/>
          <a:p>
            <a:endParaRPr lang="en-US"/>
          </a:p>
        </p:txBody>
      </p:sp>
      <p:sp>
        <p:nvSpPr>
          <p:cNvPr id="8"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0" name="Shape 2020"/>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21" name="Shape 202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102</a:t>
            </a:fld>
            <a:endParaRPr lang="en"/>
          </a:p>
        </p:txBody>
      </p:sp>
      <p:sp>
        <p:nvSpPr>
          <p:cNvPr id="2022" name="Shape 2022"/>
          <p:cNvSpPr txBox="1"/>
          <p:nvPr/>
        </p:nvSpPr>
        <p:spPr>
          <a:xfrm>
            <a:off x="488302" y="3124200"/>
            <a:ext cx="7833299" cy="11430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 sz="3000" dirty="0">
                <a:solidFill>
                  <a:schemeClr val="dk1"/>
                </a:solidFill>
              </a:rPr>
              <a:t>BLE technology only supported in Android 4.3 or above and Bluetooth 4.0 or above.</a:t>
            </a:r>
          </a:p>
        </p:txBody>
      </p:sp>
      <p:sp>
        <p:nvSpPr>
          <p:cNvPr id="2023" name="Shape 2023"/>
          <p:cNvSpPr txBox="1"/>
          <p:nvPr/>
        </p:nvSpPr>
        <p:spPr>
          <a:xfrm>
            <a:off x="457200" y="4648200"/>
            <a:ext cx="7635299" cy="14022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US" sz="3000" dirty="0">
                <a:solidFill>
                  <a:schemeClr val="dk1"/>
                </a:solidFill>
              </a:rPr>
              <a:t>Voice </a:t>
            </a:r>
            <a:r>
              <a:rPr lang="en-US" sz="3000" dirty="0" smtClean="0">
                <a:solidFill>
                  <a:schemeClr val="dk1"/>
                </a:solidFill>
              </a:rPr>
              <a:t>processing to support doctor </a:t>
            </a:r>
            <a:r>
              <a:rPr lang="en-US" sz="3000" dirty="0">
                <a:solidFill>
                  <a:schemeClr val="dk1"/>
                </a:solidFill>
              </a:rPr>
              <a:t>is </a:t>
            </a:r>
            <a:r>
              <a:rPr lang="en-US" sz="3000" dirty="0" smtClean="0">
                <a:solidFill>
                  <a:schemeClr val="dk1"/>
                </a:solidFill>
              </a:rPr>
              <a:t>limited.</a:t>
            </a:r>
            <a:endParaRPr dirty="0">
              <a:solidFill>
                <a:schemeClr val="dk1"/>
              </a:solidFill>
            </a:endParaRPr>
          </a:p>
          <a:p>
            <a:pPr lvl="0" rtl="0">
              <a:spcBef>
                <a:spcPts val="0"/>
              </a:spcBef>
              <a:buNone/>
            </a:pPr>
            <a:endParaRPr dirty="0"/>
          </a:p>
        </p:txBody>
      </p:sp>
      <p:sp>
        <p:nvSpPr>
          <p:cNvPr id="2" name="Title 1"/>
          <p:cNvSpPr>
            <a:spLocks noGrp="1"/>
          </p:cNvSpPr>
          <p:nvPr>
            <p:ph type="title"/>
          </p:nvPr>
        </p:nvSpPr>
        <p:spPr/>
        <p:txBody>
          <a:bodyPr/>
          <a:lstStyle/>
          <a:p>
            <a:endParaRPr lang="en-US"/>
          </a:p>
        </p:txBody>
      </p:sp>
      <p:sp>
        <p:nvSpPr>
          <p:cNvPr id="9"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103</a:t>
            </a:fld>
            <a:endParaRPr lang="en"/>
          </a:p>
        </p:txBody>
      </p:sp>
    </p:spTree>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cSld>
  <p:clrMapOvr>
    <a:masterClrMapping/>
  </p:clrMapOvr>
  <p:transition spd="slow">
    <p:cu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5" name="Shape 115"/>
          <p:cNvSpPr txBox="1">
            <a:spLocks noGrp="1"/>
          </p:cNvSpPr>
          <p:nvPr>
            <p:ph type="title"/>
          </p:nvPr>
        </p:nvSpPr>
        <p:spPr>
          <a:xfrm>
            <a:off x="0" y="0"/>
            <a:ext cx="9144000" cy="1207877"/>
          </a:xfrm>
          <a:prstGeom prst="rect">
            <a:avLst/>
          </a:prstGeom>
        </p:spPr>
        <p:txBody>
          <a:bodyPr lIns="91425" tIns="91425" rIns="91425" bIns="91425" anchor="b" anchorCtr="0">
            <a:noAutofit/>
          </a:bodyPr>
          <a:lstStyle/>
          <a:p>
            <a:r>
              <a:rPr lang="en" b="1" kern="0" dirty="0" smtClean="0">
                <a:solidFill>
                  <a:srgbClr val="00B050"/>
                </a:solidFill>
                <a:cs typeface="Arial"/>
              </a:rPr>
              <a:t>Solution</a:t>
            </a:r>
            <a:endParaRPr lang="en" dirty="0"/>
          </a:p>
        </p:txBody>
      </p:sp>
      <p:sp>
        <p:nvSpPr>
          <p:cNvPr id="118" name="Shape 118"/>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sp>
        <p:nvSpPr>
          <p:cNvPr id="116" name="Shape 116"/>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17" name="Shape 117"/>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3" name="Shape 1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137" name="Shape 137"/>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38" name="Shape 138"/>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cxnSp>
        <p:nvCxnSpPr>
          <p:cNvPr id="146" name="Shape 146"/>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47" name="Shape 147"/>
          <p:cNvSpPr txBox="1"/>
          <p:nvPr/>
        </p:nvSpPr>
        <p:spPr>
          <a:xfrm>
            <a:off x="1387774" y="2754137"/>
            <a:ext cx="2170799" cy="503099"/>
          </a:xfrm>
          <a:prstGeom prst="rect">
            <a:avLst/>
          </a:prstGeom>
          <a:noFill/>
          <a:ln>
            <a:noFill/>
          </a:ln>
        </p:spPr>
        <p:txBody>
          <a:bodyPr lIns="91425" tIns="91425" rIns="91425" bIns="91425" anchor="t" anchorCtr="0">
            <a:noAutofit/>
          </a:bodyPr>
          <a:lstStyle/>
          <a:p>
            <a:pPr lvl="0"/>
            <a:r>
              <a:rPr lang="en" b="1" dirty="0"/>
              <a:t>Web application</a:t>
            </a:r>
            <a:r>
              <a:rPr lang="en" dirty="0"/>
              <a:t> to support doctor in medical procedures</a:t>
            </a:r>
          </a:p>
        </p:txBody>
      </p:sp>
      <p:sp>
        <p:nvSpPr>
          <p:cNvPr id="148"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dirty="0" smtClean="0"/>
              <a:t>Wristband to collect patient’s practice data</a:t>
            </a:r>
            <a:endParaRPr lang="en" dirty="0"/>
          </a:p>
        </p:txBody>
      </p:sp>
      <p:cxnSp>
        <p:nvCxnSpPr>
          <p:cNvPr id="149"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grpSp>
        <p:nvGrpSpPr>
          <p:cNvPr id="150" name="Shape 150"/>
          <p:cNvGrpSpPr/>
          <p:nvPr/>
        </p:nvGrpSpPr>
        <p:grpSpPr>
          <a:xfrm>
            <a:off x="3131383" y="3277876"/>
            <a:ext cx="1209895" cy="1159522"/>
            <a:chOff x="950300" y="3316950"/>
            <a:chExt cx="1545600" cy="1481250"/>
          </a:xfrm>
        </p:grpSpPr>
        <p:pic>
          <p:nvPicPr>
            <p:cNvPr id="151" name="Shape 151"/>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52" name="Shape 152"/>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 name="TextBox 2"/>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5" name="Title 4"/>
          <p:cNvSpPr>
            <a:spLocks noGrp="1"/>
          </p:cNvSpPr>
          <p:nvPr>
            <p:ph type="title"/>
          </p:nvPr>
        </p:nvSpPr>
        <p:spPr/>
        <p:txBody>
          <a:bodyPr/>
          <a:lstStyle/>
          <a:p>
            <a:endParaRPr lang="en-US"/>
          </a:p>
        </p:txBody>
      </p:sp>
      <p:sp>
        <p:nvSpPr>
          <p:cNvPr id="19"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2140390918"/>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15</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4">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5">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641868"/>
            <a:ext cx="2801399" cy="5246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Application </a:t>
            </a:r>
            <a:r>
              <a:rPr lang="en" sz="1800" dirty="0" smtClean="0"/>
              <a:t>to support patient in treating</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3830986087"/>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4">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5">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641868"/>
            <a:ext cx="2801399" cy="5246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Application </a:t>
            </a:r>
            <a:r>
              <a:rPr lang="en" sz="1800" dirty="0" smtClean="0"/>
              <a:t>to support patient in treating</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87506432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9" name="Shape 21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a:t>
            </a:fld>
            <a:endParaRPr lang="en"/>
          </a:p>
        </p:txBody>
      </p:sp>
      <p:sp>
        <p:nvSpPr>
          <p:cNvPr id="218" name="Shape 21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Make a medical procedures use </a:t>
            </a:r>
            <a:r>
              <a:rPr lang="en" sz="1800" b="1" dirty="0" smtClean="0">
                <a:solidFill>
                  <a:schemeClr val="dk1"/>
                </a:solidFill>
              </a:rPr>
              <a:t>web application</a:t>
            </a:r>
            <a:endParaRPr lang="en" sz="1800" dirty="0">
              <a:solidFill>
                <a:schemeClr val="dk1"/>
              </a:solidFill>
            </a:endParaRPr>
          </a:p>
        </p:txBody>
      </p:sp>
      <p:sp>
        <p:nvSpPr>
          <p:cNvPr id="220" name="Shape 22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pic>
        <p:nvPicPr>
          <p:cNvPr id="221" name="Shape 221"/>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22" name="Shape 222"/>
          <p:cNvPicPr preferRelativeResize="0"/>
          <p:nvPr/>
        </p:nvPicPr>
        <p:blipFill>
          <a:blip r:embed="rId5">
            <a:alphaModFix/>
          </a:blip>
          <a:stretch>
            <a:fillRect/>
          </a:stretch>
        </p:blipFill>
        <p:spPr>
          <a:xfrm flipH="1">
            <a:off x="3636470" y="3048352"/>
            <a:ext cx="1829614" cy="1684829"/>
          </a:xfrm>
          <a:prstGeom prst="rect">
            <a:avLst/>
          </a:prstGeom>
          <a:noFill/>
          <a:ln>
            <a:noFill/>
          </a:ln>
        </p:spPr>
      </p:pic>
      <p:sp>
        <p:nvSpPr>
          <p:cNvPr id="224" name="Shape 224"/>
          <p:cNvSpPr/>
          <p:nvPr/>
        </p:nvSpPr>
        <p:spPr>
          <a:xfrm>
            <a:off x="5118684" y="2882445"/>
            <a:ext cx="694800" cy="677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solidFill>
                  <a:srgbClr val="FFFFFF"/>
                </a:solidFill>
              </a:rPr>
              <a:t>1</a:t>
            </a:r>
          </a:p>
        </p:txBody>
      </p:sp>
      <p:sp>
        <p:nvSpPr>
          <p:cNvPr id="227" name="Shape 227"/>
          <p:cNvSpPr txBox="1"/>
          <p:nvPr/>
        </p:nvSpPr>
        <p:spPr>
          <a:xfrm>
            <a:off x="3682027" y="4986005"/>
            <a:ext cx="1738500" cy="362400"/>
          </a:xfrm>
          <a:prstGeom prst="rect">
            <a:avLst/>
          </a:prstGeom>
          <a:noFill/>
          <a:ln>
            <a:noFill/>
          </a:ln>
        </p:spPr>
        <p:txBody>
          <a:bodyPr lIns="91425" tIns="91425" rIns="91425" bIns="91425" anchor="t" anchorCtr="0">
            <a:noAutofit/>
          </a:bodyPr>
          <a:lstStyle/>
          <a:p>
            <a:pPr lvl="0" algn="ctr" rtl="0">
              <a:spcBef>
                <a:spcPts val="0"/>
              </a:spcBef>
              <a:buNone/>
            </a:pPr>
            <a:r>
              <a:rPr lang="en" sz="3000" dirty="0" smtClean="0"/>
              <a:t>Web</a:t>
            </a:r>
            <a:endParaRPr lang="en" sz="3000" dirty="0"/>
          </a:p>
        </p:txBody>
      </p:sp>
      <p:sp>
        <p:nvSpPr>
          <p:cNvPr id="3" name="Title 2"/>
          <p:cNvSpPr>
            <a:spLocks noGrp="1"/>
          </p:cNvSpPr>
          <p:nvPr>
            <p:ph type="title"/>
          </p:nvPr>
        </p:nvSpPr>
        <p:spPr/>
        <p:txBody>
          <a:bodyPr/>
          <a:lstStyle/>
          <a:p>
            <a:endParaRPr lang="en-US"/>
          </a:p>
        </p:txBody>
      </p:sp>
      <p:sp>
        <p:nvSpPr>
          <p:cNvPr id="1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36" name="Shape 2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a:t>
            </a:fld>
            <a:endParaRPr lang="en"/>
          </a:p>
        </p:txBody>
      </p:sp>
      <p:sp>
        <p:nvSpPr>
          <p:cNvPr id="235" name="Shape 235"/>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Use </a:t>
            </a:r>
            <a:r>
              <a:rPr lang="en" sz="1800" b="1" dirty="0" smtClean="0">
                <a:solidFill>
                  <a:schemeClr val="dk1"/>
                </a:solidFill>
              </a:rPr>
              <a:t>Mobile application</a:t>
            </a:r>
            <a:r>
              <a:rPr lang="en" sz="1800" dirty="0" smtClean="0">
                <a:solidFill>
                  <a:schemeClr val="dk1"/>
                </a:solidFill>
              </a:rPr>
              <a:t> to support patient in treating</a:t>
            </a:r>
            <a:endParaRPr lang="en" sz="1800" dirty="0">
              <a:solidFill>
                <a:schemeClr val="dk1"/>
              </a:solidFill>
            </a:endParaRPr>
          </a:p>
        </p:txBody>
      </p:sp>
      <p:sp>
        <p:nvSpPr>
          <p:cNvPr id="237" name="Shape 237"/>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38" name="Shape 238"/>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pic>
        <p:nvPicPr>
          <p:cNvPr id="239" name="Shape 239"/>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40" name="Shape 240"/>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4" name="Shape 162"/>
          <p:cNvPicPr preferRelativeResize="0"/>
          <p:nvPr/>
        </p:nvPicPr>
        <p:blipFill>
          <a:blip r:embed="rId5">
            <a:alphaModFix/>
          </a:blip>
          <a:stretch>
            <a:fillRect/>
          </a:stretch>
        </p:blipFill>
        <p:spPr>
          <a:xfrm>
            <a:off x="3189079" y="3124200"/>
            <a:ext cx="2765839" cy="2402189"/>
          </a:xfrm>
          <a:prstGeom prst="rect">
            <a:avLst/>
          </a:prstGeom>
          <a:noFill/>
          <a:ln>
            <a:noFill/>
          </a:ln>
        </p:spPr>
      </p:pic>
      <p:sp>
        <p:nvSpPr>
          <p:cNvPr id="3" name="Title 2"/>
          <p:cNvSpPr>
            <a:spLocks noGrp="1"/>
          </p:cNvSpPr>
          <p:nvPr>
            <p:ph type="title"/>
          </p:nvPr>
        </p:nvSpPr>
        <p:spPr/>
        <p:txBody>
          <a:bodyPr/>
          <a:lstStyle/>
          <a:p>
            <a:endParaRPr lang="en-US"/>
          </a:p>
        </p:txBody>
      </p:sp>
      <p:sp>
        <p:nvSpPr>
          <p:cNvPr id="1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59" name="Shape 25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a:t>
            </a:fld>
            <a:endParaRPr lang="en"/>
          </a:p>
        </p:txBody>
      </p:sp>
      <p:sp>
        <p:nvSpPr>
          <p:cNvPr id="258" name="Shape 25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a:spcBef>
                <a:spcPts val="600"/>
              </a:spcBef>
              <a:spcAft>
                <a:spcPts val="600"/>
              </a:spcAft>
            </a:pPr>
            <a:r>
              <a:rPr lang="en" sz="1800" dirty="0">
                <a:solidFill>
                  <a:schemeClr val="dk1"/>
                </a:solidFill>
              </a:rPr>
              <a:t>Use </a:t>
            </a:r>
            <a:r>
              <a:rPr lang="en" sz="1800" b="1" dirty="0">
                <a:solidFill>
                  <a:schemeClr val="dk1"/>
                </a:solidFill>
              </a:rPr>
              <a:t>Wristband</a:t>
            </a:r>
            <a:r>
              <a:rPr lang="en" sz="1800" dirty="0">
                <a:solidFill>
                  <a:schemeClr val="dk1"/>
                </a:solidFill>
              </a:rPr>
              <a:t> to collect patient’s practice data</a:t>
            </a:r>
          </a:p>
        </p:txBody>
      </p:sp>
      <p:sp>
        <p:nvSpPr>
          <p:cNvPr id="260" name="Shape 26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61" name="Shape 261"/>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262" name="Shape 262"/>
          <p:cNvSpPr/>
          <p:nvPr/>
        </p:nvSpPr>
        <p:spPr>
          <a:xfrm>
            <a:off x="49989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pic>
        <p:nvPicPr>
          <p:cNvPr id="263" name="Shape 263"/>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64" name="Shape 264"/>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65" name="Shape 265"/>
          <p:cNvPicPr preferRelativeResize="0"/>
          <p:nvPr/>
        </p:nvPicPr>
        <p:blipFill>
          <a:blip r:embed="rId4">
            <a:alphaModFix/>
          </a:blip>
          <a:stretch>
            <a:fillRect/>
          </a:stretch>
        </p:blipFill>
        <p:spPr>
          <a:xfrm>
            <a:off x="5496400" y="2304933"/>
            <a:ext cx="503875" cy="399575"/>
          </a:xfrm>
          <a:prstGeom prst="rect">
            <a:avLst/>
          </a:prstGeom>
          <a:noFill/>
          <a:ln>
            <a:noFill/>
          </a:ln>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137" y="3024673"/>
            <a:ext cx="2209800" cy="2209800"/>
          </a:xfrm>
          <a:prstGeom prst="rect">
            <a:avLst/>
          </a:prstGeom>
        </p:spPr>
      </p:pic>
      <p:sp>
        <p:nvSpPr>
          <p:cNvPr id="3" name="Title 2"/>
          <p:cNvSpPr>
            <a:spLocks noGrp="1"/>
          </p:cNvSpPr>
          <p:nvPr>
            <p:ph type="title"/>
          </p:nvPr>
        </p:nvSpPr>
        <p:spPr/>
        <p:txBody>
          <a:bodyPr/>
          <a:lstStyle/>
          <a:p>
            <a:endParaRPr lang="en-US"/>
          </a:p>
        </p:txBody>
      </p:sp>
      <p:sp>
        <p:nvSpPr>
          <p:cNvPr id="17"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smtClean="0"/>
              <a:t>Register Examination</a:t>
            </a:r>
            <a:endParaRPr lang="en" dirty="0"/>
          </a:p>
          <a:p>
            <a:pPr marL="914400" lvl="1" indent="-228600" rtl="0">
              <a:lnSpc>
                <a:spcPct val="100000"/>
              </a:lnSpc>
              <a:spcBef>
                <a:spcPts val="0"/>
              </a:spcBef>
              <a:buAutoNum type="alphaLcPeriod"/>
            </a:pPr>
            <a:r>
              <a:rPr lang="en" dirty="0" smtClean="0"/>
              <a:t>Make Food Ingredient</a:t>
            </a:r>
            <a:endParaRPr lang="en" dirty="0"/>
          </a:p>
          <a:p>
            <a:pPr marL="914400" lvl="1" indent="-228600" rtl="0">
              <a:lnSpc>
                <a:spcPct val="100000"/>
              </a:lnSpc>
              <a:spcBef>
                <a:spcPts val="0"/>
              </a:spcBef>
              <a:buAutoNum type="alphaLcPeriod"/>
            </a:pPr>
            <a:r>
              <a:rPr lang="en" dirty="0" smtClean="0"/>
              <a:t>Make Prescription</a:t>
            </a:r>
            <a:endParaRPr lang="en" dirty="0"/>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smtClean="0"/>
              <a:t>Re-Examination</a:t>
            </a:r>
            <a:endParaRPr lang="en" dirty="0"/>
          </a:p>
          <a:p>
            <a:pPr marL="457200" lvl="0" indent="-228600">
              <a:lnSpc>
                <a:spcPct val="100000"/>
              </a:lnSpc>
              <a:spcBef>
                <a:spcPts val="0"/>
              </a:spcBef>
              <a:buAutoNum type="arabicPeriod"/>
            </a:pPr>
            <a:r>
              <a:rPr lang="en" dirty="0"/>
              <a:t>Future plan</a:t>
            </a:r>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9200"/>
          </a:xfrm>
        </p:spPr>
        <p:txBody>
          <a:bodyPr>
            <a:normAutofit/>
          </a:bodyPr>
          <a:lstStyle/>
          <a:p>
            <a:r>
              <a:rPr lang="vi-VN" b="1" kern="0" dirty="0">
                <a:solidFill>
                  <a:srgbClr val="00B050"/>
                </a:solidFill>
                <a:latin typeface="Calibri" panose="020F0502020204030204" pitchFamily="34" charset="0"/>
                <a:cs typeface="Arial"/>
              </a:rPr>
              <a:t>Medical </a:t>
            </a:r>
            <a:r>
              <a:rPr lang="en-US" b="1" kern="0" dirty="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pic>
        <p:nvPicPr>
          <p:cNvPr id="5" name="Shape 222"/>
          <p:cNvPicPr preferRelativeResize="0"/>
          <p:nvPr/>
        </p:nvPicPr>
        <p:blipFill>
          <a:blip r:embed="rId4">
            <a:alphaModFix/>
          </a:blip>
          <a:stretch>
            <a:fillRect/>
          </a:stretch>
        </p:blipFill>
        <p:spPr>
          <a:xfrm flipH="1">
            <a:off x="3636470" y="3048352"/>
            <a:ext cx="1829614" cy="1684829"/>
          </a:xfrm>
          <a:prstGeom prst="rect">
            <a:avLst/>
          </a:prstGeom>
          <a:noFill/>
          <a:ln>
            <a:noFill/>
          </a:ln>
        </p:spPr>
      </p:pic>
    </p:spTree>
    <p:extLst>
      <p:ext uri="{BB962C8B-B14F-4D97-AF65-F5344CB8AC3E}">
        <p14:creationId xmlns:p14="http://schemas.microsoft.com/office/powerpoint/2010/main" val="4162987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45158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087373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140787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378357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261979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86386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96039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60875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46871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a:solidFill>
                  <a:srgbClr val="00B050"/>
                </a:solidFill>
              </a:rPr>
              <a:t>Problems</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917927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5277681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864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663307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27561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35</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21907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28555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139960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93240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98532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xfrm>
            <a:off x="1" y="0"/>
            <a:ext cx="9105490" cy="1172060"/>
          </a:xfrm>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102405" cy="400110"/>
          </a:xfrm>
          <a:prstGeom prst="rect">
            <a:avLst/>
          </a:prstGeom>
          <a:noFill/>
        </p:spPr>
        <p:txBody>
          <a:bodyPr wrap="none" rtlCol="0">
            <a:spAutoFit/>
          </a:bodyPr>
          <a:lstStyle/>
          <a:p>
            <a:pPr marL="285750" indent="-285750">
              <a:buFont typeface="Arial" pitchFamily="34" charset="0"/>
              <a:buChar char="•"/>
            </a:pPr>
            <a:r>
              <a:rPr lang="en-US" sz="2000" dirty="0" smtClean="0"/>
              <a:t>Mistake to understand text input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799" y="2362200"/>
            <a:ext cx="3099881" cy="4133175"/>
          </a:xfrm>
          <a:prstGeom prst="rect">
            <a:avLst/>
          </a:prstGeom>
        </p:spPr>
      </p:pic>
    </p:spTree>
    <p:extLst>
      <p:ext uri="{BB962C8B-B14F-4D97-AF65-F5344CB8AC3E}">
        <p14:creationId xmlns:p14="http://schemas.microsoft.com/office/powerpoint/2010/main" val="1854513925"/>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770070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7882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624280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0984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543314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45</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413941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46</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542488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47</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643278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48</a:t>
            </a:fld>
            <a:endParaRPr lang="en"/>
          </a:p>
        </p:txBody>
      </p:sp>
      <p:grpSp>
        <p:nvGrpSpPr>
          <p:cNvPr id="44" name="Shape 1634"/>
          <p:cNvGrpSpPr/>
          <p:nvPr/>
        </p:nvGrpSpPr>
        <p:grpSpPr>
          <a:xfrm>
            <a:off x="3394602" y="2540265"/>
            <a:ext cx="2021849" cy="2175524"/>
            <a:chOff x="2711675" y="2364825"/>
            <a:chExt cx="2695799" cy="2900699"/>
          </a:xfrm>
        </p:grpSpPr>
        <p:sp>
          <p:nvSpPr>
            <p:cNvPr id="4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Tree>
    <p:extLst>
      <p:ext uri="{BB962C8B-B14F-4D97-AF65-F5344CB8AC3E}">
        <p14:creationId xmlns:p14="http://schemas.microsoft.com/office/powerpoint/2010/main" val="11042182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49</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49</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1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524171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3" name="TextBox 2"/>
          <p:cNvSpPr txBox="1"/>
          <p:nvPr/>
        </p:nvSpPr>
        <p:spPr>
          <a:xfrm>
            <a:off x="1374750" y="2819400"/>
            <a:ext cx="2709396" cy="400110"/>
          </a:xfrm>
          <a:prstGeom prst="rect">
            <a:avLst/>
          </a:prstGeom>
          <a:noFill/>
        </p:spPr>
        <p:txBody>
          <a:bodyPr wrap="none" rtlCol="0">
            <a:spAutoFit/>
          </a:bodyPr>
          <a:lstStyle/>
          <a:p>
            <a:pPr marL="285750" indent="-285750">
              <a:buFont typeface="Arial" pitchFamily="34" charset="0"/>
              <a:buChar char="•"/>
            </a:pPr>
            <a:r>
              <a:rPr lang="en-US" sz="2000" dirty="0" smtClean="0"/>
              <a:t>Lost medical record</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2438400" cy="2438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3581400"/>
            <a:ext cx="2438095" cy="24380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252" y="3352800"/>
            <a:ext cx="1187948" cy="118794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7228" y="3772425"/>
            <a:ext cx="507993" cy="507993"/>
          </a:xfrm>
          <a:prstGeom prst="rect">
            <a:avLst/>
          </a:prstGeom>
        </p:spPr>
      </p:pic>
      <p:sp>
        <p:nvSpPr>
          <p:cNvPr id="9" name="TextBox 8"/>
          <p:cNvSpPr txBox="1"/>
          <p:nvPr/>
        </p:nvSpPr>
        <p:spPr>
          <a:xfrm>
            <a:off x="5603545" y="2712406"/>
            <a:ext cx="527709" cy="830997"/>
          </a:xfrm>
          <a:prstGeom prst="rect">
            <a:avLst/>
          </a:prstGeom>
          <a:noFill/>
        </p:spPr>
        <p:txBody>
          <a:bodyPr wrap="none" rtlCol="0">
            <a:spAutoFit/>
          </a:bodyPr>
          <a:lstStyle/>
          <a:p>
            <a:r>
              <a:rPr lang="en-US" sz="4800" dirty="0" smtClean="0">
                <a:solidFill>
                  <a:srgbClr val="FF0000"/>
                </a:solidFill>
              </a:rPr>
              <a:t>?</a:t>
            </a:r>
            <a:endParaRPr lang="vi-VN" sz="4800" dirty="0">
              <a:solidFill>
                <a:srgbClr val="FF0000"/>
              </a:solidFill>
            </a:endParaRPr>
          </a:p>
        </p:txBody>
      </p:sp>
      <p:sp>
        <p:nvSpPr>
          <p:cNvPr id="15" name="Shape 64"/>
          <p:cNvSpPr txBox="1">
            <a:spLocks noGrp="1"/>
          </p:cNvSpPr>
          <p:nvPr>
            <p:ph type="title"/>
          </p:nvPr>
        </p:nvSpPr>
        <p:spPr>
          <a:xfrm>
            <a:off x="1" y="0"/>
            <a:ext cx="9105490" cy="1172060"/>
          </a:xfrm>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Tree>
    <p:extLst>
      <p:ext uri="{BB962C8B-B14F-4D97-AF65-F5344CB8AC3E}">
        <p14:creationId xmlns:p14="http://schemas.microsoft.com/office/powerpoint/2010/main" val="1986951428"/>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50</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50</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18"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811422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51</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0"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42130177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52</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52</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80" y="4735904"/>
            <a:ext cx="2759806" cy="627824"/>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Synchronize Practice Data</a:t>
            </a:r>
          </a:p>
        </p:txBody>
      </p:sp>
      <p:sp>
        <p:nvSpPr>
          <p:cNvPr id="21" name="Rectangle 20"/>
          <p:cNvSpPr/>
          <p:nvPr/>
        </p:nvSpPr>
        <p:spPr>
          <a:xfrm>
            <a:off x="3400501" y="5017479"/>
            <a:ext cx="5019323" cy="369332"/>
          </a:xfrm>
          <a:prstGeom prst="rect">
            <a:avLst/>
          </a:prstGeom>
        </p:spPr>
        <p:txBody>
          <a:bodyPr wrap="none">
            <a:spAutoFit/>
          </a:bodyPr>
          <a:lstStyle/>
          <a:p>
            <a:pPr marL="342900" indent="-252413">
              <a:buSzPct val="100000"/>
              <a:buFontTx/>
              <a:buChar char="-"/>
            </a:pPr>
            <a:r>
              <a:rPr lang="en" sz="1800" b="1" dirty="0">
                <a:solidFill>
                  <a:prstClr val="black"/>
                </a:solidFill>
              </a:rPr>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9444554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 name="Title 1"/>
          <p:cNvSpPr>
            <a:spLocks noGrp="1"/>
          </p:cNvSpPr>
          <p:nvPr>
            <p:ph type="title"/>
          </p:nvPr>
        </p:nvSpPr>
        <p:spPr/>
        <p:txBody>
          <a:bodyPr/>
          <a:lstStyle/>
          <a:p>
            <a:endParaRPr lang="en-US"/>
          </a:p>
        </p:txBody>
      </p:sp>
      <p:sp>
        <p:nvSpPr>
          <p:cNvPr id="2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939710914"/>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59380252"/>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56</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401680838"/>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061325601"/>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693293906"/>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526756996"/>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3</a:t>
            </a:r>
          </a:p>
        </p:txBody>
      </p:sp>
      <p:sp>
        <p:nvSpPr>
          <p:cNvPr id="3" name="TextBox 2"/>
          <p:cNvSpPr txBox="1"/>
          <p:nvPr/>
        </p:nvSpPr>
        <p:spPr>
          <a:xfrm>
            <a:off x="1374750" y="2819400"/>
            <a:ext cx="6582251" cy="707886"/>
          </a:xfrm>
          <a:prstGeom prst="rect">
            <a:avLst/>
          </a:prstGeom>
          <a:noFill/>
        </p:spPr>
        <p:txBody>
          <a:bodyPr wrap="none" rtlCol="0">
            <a:spAutoFit/>
          </a:bodyPr>
          <a:lstStyle/>
          <a:p>
            <a:pPr marL="285750" indent="-285750">
              <a:buFont typeface="Arial" pitchFamily="34" charset="0"/>
              <a:buChar char="•"/>
            </a:pPr>
            <a:r>
              <a:rPr lang="en-US" sz="2000" dirty="0" smtClean="0"/>
              <a:t>Doctor </a:t>
            </a:r>
            <a:r>
              <a:rPr lang="en-US" sz="2000" dirty="0"/>
              <a:t>cannot know what’s patient do, patient’s </a:t>
            </a:r>
            <a:r>
              <a:rPr lang="en-US" sz="2000" dirty="0" smtClean="0"/>
              <a:t>status</a:t>
            </a:r>
          </a:p>
          <a:p>
            <a:r>
              <a:rPr lang="en-US" sz="2000" dirty="0" smtClean="0"/>
              <a:t>everyday </a:t>
            </a:r>
            <a:r>
              <a:rPr lang="en-US" sz="2000" dirty="0"/>
              <a:t>when them is treating</a:t>
            </a:r>
            <a:endParaRPr lang="vi-VN"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649" y="4002833"/>
            <a:ext cx="1809750" cy="2190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950" y="4110923"/>
            <a:ext cx="1620942" cy="1620942"/>
          </a:xfrm>
          <a:prstGeom prst="rect">
            <a:avLst/>
          </a:prstGeom>
        </p:spPr>
      </p:pic>
      <p:sp>
        <p:nvSpPr>
          <p:cNvPr id="2" name="Title 1"/>
          <p:cNvSpPr>
            <a:spLocks noGrp="1"/>
          </p:cNvSpPr>
          <p:nvPr>
            <p:ph type="title"/>
          </p:nvPr>
        </p:nvSpPr>
        <p:spPr/>
        <p:txBody>
          <a:bodyPr/>
          <a:lstStyle/>
          <a:p>
            <a:endParaRPr lang="en-US"/>
          </a:p>
        </p:txBody>
      </p:sp>
      <p:sp>
        <p:nvSpPr>
          <p:cNvPr id="12"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7660594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783375476"/>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447632554"/>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97900741"/>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63</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25505986"/>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64</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6335429"/>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4" name="Straight Arrow Connector 13"/>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77962268"/>
      </p:ext>
    </p:extLst>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7756293"/>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36230896"/>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solidFill>
                  <a:schemeClr val="tx1"/>
                </a:solidFill>
              </a:rPr>
              <a:t>Analytic new treatment</a:t>
            </a:r>
            <a:endParaRPr lang="en-US" sz="2000" dirty="0">
              <a:solidFill>
                <a:schemeClr val="tx1"/>
              </a:solidFill>
            </a:endParaRPr>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95807429"/>
      </p:ext>
    </p:extLst>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69</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extLst>
      <p:ext uri="{BB962C8B-B14F-4D97-AF65-F5344CB8AC3E}">
        <p14:creationId xmlns:p14="http://schemas.microsoft.com/office/powerpoint/2010/main" val="2918781255"/>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4</a:t>
            </a:r>
          </a:p>
        </p:txBody>
      </p:sp>
      <p:sp>
        <p:nvSpPr>
          <p:cNvPr id="3" name="TextBox 2"/>
          <p:cNvSpPr txBox="1"/>
          <p:nvPr/>
        </p:nvSpPr>
        <p:spPr>
          <a:xfrm>
            <a:off x="1374750" y="2819400"/>
            <a:ext cx="4713150" cy="400110"/>
          </a:xfrm>
          <a:prstGeom prst="rect">
            <a:avLst/>
          </a:prstGeom>
          <a:noFill/>
        </p:spPr>
        <p:txBody>
          <a:bodyPr wrap="none" rtlCol="0">
            <a:spAutoFit/>
          </a:bodyPr>
          <a:lstStyle/>
          <a:p>
            <a:pPr marL="285750" indent="-285750">
              <a:buFont typeface="Arial" pitchFamily="34" charset="0"/>
              <a:buChar char="•"/>
            </a:pPr>
            <a:r>
              <a:rPr lang="en-US" sz="2000" dirty="0" smtClean="0"/>
              <a:t>Doctor waste many time to data entry</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468" y="3777658"/>
            <a:ext cx="3597899" cy="2398599"/>
          </a:xfrm>
          <a:prstGeom prst="rect">
            <a:avLst/>
          </a:prstGeom>
        </p:spPr>
      </p:pic>
      <p:sp>
        <p:nvSpPr>
          <p:cNvPr id="5" name="Title 4"/>
          <p:cNvSpPr>
            <a:spLocks noGrp="1"/>
          </p:cNvSpPr>
          <p:nvPr>
            <p:ph type="title"/>
          </p:nvPr>
        </p:nvSpPr>
        <p:spPr/>
        <p:txBody>
          <a:bodyPr/>
          <a:lstStyle/>
          <a:p>
            <a:endParaRPr lang="en-US"/>
          </a:p>
        </p:txBody>
      </p:sp>
      <p:sp>
        <p:nvSpPr>
          <p:cNvPr id="13"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20186147"/>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70</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sp>
        <p:nvSpPr>
          <p:cNvPr id="2" name="Title 1"/>
          <p:cNvSpPr>
            <a:spLocks noGrp="1"/>
          </p:cNvSpPr>
          <p:nvPr>
            <p:ph type="title"/>
          </p:nvPr>
        </p:nvSpPr>
        <p:spPr/>
        <p:txBody>
          <a:bodyPr/>
          <a:lstStyle/>
          <a:p>
            <a:endParaRPr lang="en-US"/>
          </a:p>
        </p:txBody>
      </p:sp>
      <p:sp>
        <p:nvSpPr>
          <p:cNvPr id="2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387784093"/>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295962990"/>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351506408"/>
      </p:ext>
    </p:extLst>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notification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197041342"/>
      </p:ext>
    </p:extLst>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74</a:t>
            </a:fld>
            <a:endParaRPr lang="en"/>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587684"/>
            <a:ext cx="3735161" cy="498021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9329" y="1573892"/>
            <a:ext cx="3599603" cy="5007799"/>
          </a:xfrm>
          <a:prstGeom prst="rect">
            <a:avLst/>
          </a:prstGeom>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742684994"/>
      </p:ext>
    </p:extLst>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75</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75</a:t>
            </a:fld>
            <a:endParaRPr lang="en" dirty="0"/>
          </a:p>
        </p:txBody>
      </p:sp>
      <p:grpSp>
        <p:nvGrpSpPr>
          <p:cNvPr id="9" name="Shape 688"/>
          <p:cNvGrpSpPr/>
          <p:nvPr/>
        </p:nvGrpSpPr>
        <p:grpSpPr>
          <a:xfrm>
            <a:off x="3089253" y="3257152"/>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887820"/>
            <a:ext cx="675723" cy="369332"/>
          </a:xfrm>
          <a:prstGeom prst="rect">
            <a:avLst/>
          </a:prstGeom>
          <a:noFill/>
        </p:spPr>
        <p:txBody>
          <a:bodyPr wrap="square" rtlCol="0">
            <a:spAutoFit/>
          </a:bodyPr>
          <a:lstStyle/>
          <a:p>
            <a:r>
              <a:rPr lang="en-US" sz="1800" b="1" dirty="0" smtClean="0"/>
              <a:t>0..1</a:t>
            </a:r>
            <a:endParaRPr lang="en-US" sz="1800" b="1" dirty="0"/>
          </a:p>
        </p:txBody>
      </p:sp>
      <p:cxnSp>
        <p:nvCxnSpPr>
          <p:cNvPr id="26" name="Elbow Connector 25"/>
          <p:cNvCxnSpPr>
            <a:stCxn id="11" idx="0"/>
            <a:endCxn id="13" idx="1"/>
          </p:cNvCxnSpPr>
          <p:nvPr/>
        </p:nvCxnSpPr>
        <p:spPr>
          <a:xfrm rot="5400000" flipH="1" flipV="1">
            <a:off x="4822775" y="2085200"/>
            <a:ext cx="891168"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723252"/>
            <a:ext cx="312906" cy="369332"/>
          </a:xfrm>
          <a:prstGeom prst="rect">
            <a:avLst/>
          </a:prstGeom>
          <a:noFill/>
        </p:spPr>
        <p:txBody>
          <a:bodyPr wrap="none" rtlCol="0">
            <a:spAutoFit/>
          </a:bodyPr>
          <a:lstStyle/>
          <a:p>
            <a:r>
              <a:rPr lang="en-US" sz="1800" b="1" dirty="0" smtClean="0"/>
              <a:t>1</a:t>
            </a:r>
            <a:endParaRPr lang="en-US" sz="1800" b="1" dirty="0"/>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177418390"/>
      </p:ext>
    </p:extLst>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76</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76</a:t>
            </a:fld>
            <a:endParaRPr lang="en" dirty="0"/>
          </a:p>
        </p:txBody>
      </p:sp>
      <p:grpSp>
        <p:nvGrpSpPr>
          <p:cNvPr id="9" name="Shape 688"/>
          <p:cNvGrpSpPr/>
          <p:nvPr/>
        </p:nvGrpSpPr>
        <p:grpSpPr>
          <a:xfrm>
            <a:off x="3089253" y="3048000"/>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667000"/>
            <a:ext cx="675723" cy="369332"/>
          </a:xfrm>
          <a:prstGeom prst="rect">
            <a:avLst/>
          </a:prstGeom>
          <a:noFill/>
        </p:spPr>
        <p:txBody>
          <a:bodyPr wrap="square" rtlCol="0">
            <a:spAutoFit/>
          </a:bodyPr>
          <a:lstStyle/>
          <a:p>
            <a:r>
              <a:rPr lang="en-US" sz="1800" b="1" dirty="0" smtClean="0"/>
              <a:t>0..1</a:t>
            </a:r>
            <a:endParaRPr lang="en-US" sz="1800" b="1" dirty="0"/>
          </a:p>
        </p:txBody>
      </p:sp>
      <p:grpSp>
        <p:nvGrpSpPr>
          <p:cNvPr id="17" name="Shape 688"/>
          <p:cNvGrpSpPr/>
          <p:nvPr/>
        </p:nvGrpSpPr>
        <p:grpSpPr>
          <a:xfrm>
            <a:off x="431314" y="5261803"/>
            <a:ext cx="2156257" cy="1231164"/>
            <a:chOff x="4336150" y="2339323"/>
            <a:chExt cx="1814399" cy="595245"/>
          </a:xfrm>
          <a:solidFill>
            <a:schemeClr val="bg2"/>
          </a:solidFill>
        </p:grpSpPr>
        <p:sp>
          <p:nvSpPr>
            <p:cNvPr id="18"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9"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Practice</a:t>
              </a:r>
              <a:endParaRPr lang="en" sz="1050" b="1" kern="0" dirty="0">
                <a:solidFill>
                  <a:srgbClr val="000000"/>
                </a:solidFill>
                <a:latin typeface="Arial"/>
                <a:cs typeface="Arial"/>
                <a:sym typeface="Arial"/>
                <a:rtl val="0"/>
              </a:endParaRPr>
            </a:p>
          </p:txBody>
        </p:sp>
      </p:grpSp>
      <p:grpSp>
        <p:nvGrpSpPr>
          <p:cNvPr id="20" name="Shape 688"/>
          <p:cNvGrpSpPr/>
          <p:nvPr/>
        </p:nvGrpSpPr>
        <p:grpSpPr>
          <a:xfrm>
            <a:off x="3089253" y="5261803"/>
            <a:ext cx="2905475" cy="1231164"/>
            <a:chOff x="4336150" y="2339323"/>
            <a:chExt cx="1814399" cy="595245"/>
          </a:xfrm>
          <a:solidFill>
            <a:schemeClr val="bg2"/>
          </a:solidFill>
        </p:grpSpPr>
        <p:sp>
          <p:nvSpPr>
            <p:cNvPr id="21"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2"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Medicine</a:t>
              </a:r>
              <a:endParaRPr lang="en" sz="1050" b="1" kern="0" dirty="0">
                <a:solidFill>
                  <a:srgbClr val="000000"/>
                </a:solidFill>
                <a:latin typeface="Arial"/>
                <a:cs typeface="Arial"/>
                <a:sym typeface="Arial"/>
                <a:rtl val="0"/>
              </a:endParaRPr>
            </a:p>
          </p:txBody>
        </p:sp>
      </p:grpSp>
      <p:grpSp>
        <p:nvGrpSpPr>
          <p:cNvPr id="23" name="Shape 688"/>
          <p:cNvGrpSpPr/>
          <p:nvPr/>
        </p:nvGrpSpPr>
        <p:grpSpPr>
          <a:xfrm>
            <a:off x="6309527" y="5296939"/>
            <a:ext cx="2502135" cy="1196028"/>
            <a:chOff x="4336150" y="2339323"/>
            <a:chExt cx="1814399" cy="595245"/>
          </a:xfrm>
          <a:solidFill>
            <a:schemeClr val="bg2"/>
          </a:solidFill>
        </p:grpSpPr>
        <p:sp>
          <p:nvSpPr>
            <p:cNvPr id="24"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5"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Food</a:t>
              </a:r>
              <a:endParaRPr lang="en" sz="1050" b="1" kern="0" dirty="0">
                <a:solidFill>
                  <a:srgbClr val="000000"/>
                </a:solidFill>
                <a:latin typeface="Arial"/>
                <a:cs typeface="Arial"/>
                <a:sym typeface="Arial"/>
                <a:rtl val="0"/>
              </a:endParaRPr>
            </a:p>
          </p:txBody>
        </p:sp>
      </p:grpSp>
      <p:cxnSp>
        <p:nvCxnSpPr>
          <p:cNvPr id="26" name="Elbow Connector 25"/>
          <p:cNvCxnSpPr>
            <a:stCxn id="11" idx="0"/>
            <a:endCxn id="13" idx="1"/>
          </p:cNvCxnSpPr>
          <p:nvPr/>
        </p:nvCxnSpPr>
        <p:spPr>
          <a:xfrm rot="5400000" flipH="1" flipV="1">
            <a:off x="4927351" y="1980624"/>
            <a:ext cx="682016"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9" idx="0"/>
            <a:endCxn id="10" idx="1"/>
          </p:cNvCxnSpPr>
          <p:nvPr/>
        </p:nvCxnSpPr>
        <p:spPr>
          <a:xfrm rot="5400000" flipH="1" flipV="1">
            <a:off x="1631099" y="3803649"/>
            <a:ext cx="1336499" cy="1579810"/>
          </a:xfrm>
          <a:prstGeom prst="bentConnector2">
            <a:avLst/>
          </a:prstGeom>
          <a:ln w="38100"/>
        </p:spPr>
        <p:style>
          <a:lnRef idx="1">
            <a:schemeClr val="accent6"/>
          </a:lnRef>
          <a:fillRef idx="0">
            <a:schemeClr val="accent6"/>
          </a:fillRef>
          <a:effectRef idx="0">
            <a:schemeClr val="accent6"/>
          </a:effectRef>
          <a:fontRef idx="minor">
            <a:schemeClr val="tx1"/>
          </a:fontRef>
        </p:style>
      </p:cxnSp>
      <p:sp>
        <p:nvSpPr>
          <p:cNvPr id="28" name="TextBox 27"/>
          <p:cNvSpPr txBox="1"/>
          <p:nvPr/>
        </p:nvSpPr>
        <p:spPr>
          <a:xfrm>
            <a:off x="2514600" y="3581400"/>
            <a:ext cx="530915" cy="369332"/>
          </a:xfrm>
          <a:prstGeom prst="rect">
            <a:avLst/>
          </a:prstGeom>
          <a:noFill/>
        </p:spPr>
        <p:txBody>
          <a:bodyPr wrap="none" rtlCol="0">
            <a:spAutoFit/>
          </a:bodyPr>
          <a:lstStyle/>
          <a:p>
            <a:r>
              <a:rPr lang="en-US" sz="1800" b="1" dirty="0" smtClean="0"/>
              <a:t>0..*</a:t>
            </a:r>
            <a:endParaRPr lang="en-US" sz="1800" b="1" dirty="0"/>
          </a:p>
        </p:txBody>
      </p:sp>
      <p:sp>
        <p:nvSpPr>
          <p:cNvPr id="29" name="TextBox 28"/>
          <p:cNvSpPr txBox="1"/>
          <p:nvPr/>
        </p:nvSpPr>
        <p:spPr>
          <a:xfrm>
            <a:off x="4083867" y="4941543"/>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0" name="Straight Connector 29"/>
          <p:cNvCxnSpPr>
            <a:stCxn id="10" idx="2"/>
          </p:cNvCxnSpPr>
          <p:nvPr/>
        </p:nvCxnSpPr>
        <p:spPr>
          <a:xfrm flipH="1">
            <a:off x="4541990" y="4421463"/>
            <a:ext cx="1" cy="84033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76575" y="4431268"/>
            <a:ext cx="530915" cy="369332"/>
          </a:xfrm>
          <a:prstGeom prst="rect">
            <a:avLst/>
          </a:prstGeom>
          <a:noFill/>
        </p:spPr>
        <p:txBody>
          <a:bodyPr wrap="none" rtlCol="0">
            <a:spAutoFit/>
          </a:bodyPr>
          <a:lstStyle/>
          <a:p>
            <a:r>
              <a:rPr lang="en-US" sz="1800" b="1" dirty="0" smtClean="0"/>
              <a:t>0..*</a:t>
            </a:r>
            <a:endParaRPr lang="en-US" sz="1800" b="1" dirty="0"/>
          </a:p>
        </p:txBody>
      </p:sp>
      <p:sp>
        <p:nvSpPr>
          <p:cNvPr id="32" name="TextBox 31"/>
          <p:cNvSpPr txBox="1"/>
          <p:nvPr/>
        </p:nvSpPr>
        <p:spPr>
          <a:xfrm>
            <a:off x="848273" y="4934346"/>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3" name="Elbow Connector 32"/>
          <p:cNvCxnSpPr>
            <a:stCxn id="25" idx="0"/>
            <a:endCxn id="10" idx="3"/>
          </p:cNvCxnSpPr>
          <p:nvPr/>
        </p:nvCxnSpPr>
        <p:spPr>
          <a:xfrm rot="16200000" flipV="1">
            <a:off x="6091845" y="3828188"/>
            <a:ext cx="1371635" cy="156586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581400"/>
            <a:ext cx="530915" cy="369332"/>
          </a:xfrm>
          <a:prstGeom prst="rect">
            <a:avLst/>
          </a:prstGeom>
          <a:noFill/>
        </p:spPr>
        <p:txBody>
          <a:bodyPr wrap="none" rtlCol="0">
            <a:spAutoFit/>
          </a:bodyPr>
          <a:lstStyle/>
          <a:p>
            <a:r>
              <a:rPr lang="en-US" sz="1800" b="1" dirty="0" smtClean="0"/>
              <a:t>0..*</a:t>
            </a:r>
            <a:endParaRPr lang="en-US" sz="1800" b="1" dirty="0"/>
          </a:p>
        </p:txBody>
      </p:sp>
      <p:sp>
        <p:nvSpPr>
          <p:cNvPr id="35" name="TextBox 34"/>
          <p:cNvSpPr txBox="1"/>
          <p:nvPr/>
        </p:nvSpPr>
        <p:spPr>
          <a:xfrm>
            <a:off x="7634257" y="4934346"/>
            <a:ext cx="675723" cy="369332"/>
          </a:xfrm>
          <a:prstGeom prst="rect">
            <a:avLst/>
          </a:prstGeom>
          <a:noFill/>
        </p:spPr>
        <p:txBody>
          <a:bodyPr wrap="square" rtlCol="0">
            <a:spAutoFit/>
          </a:bodyPr>
          <a:lstStyle/>
          <a:p>
            <a:r>
              <a:rPr lang="en-US" sz="1800" b="1" dirty="0" smtClean="0"/>
              <a:t>0..*</a:t>
            </a:r>
            <a:endParaRPr lang="en-US" sz="1800" b="1" dirty="0"/>
          </a:p>
        </p:txBody>
      </p:sp>
      <p:sp>
        <p:nvSpPr>
          <p:cNvPr id="4" name="Title 3"/>
          <p:cNvSpPr>
            <a:spLocks noGrp="1"/>
          </p:cNvSpPr>
          <p:nvPr>
            <p:ph type="title"/>
          </p:nvPr>
        </p:nvSpPr>
        <p:spPr/>
        <p:txBody>
          <a:bodyPr/>
          <a:lstStyle/>
          <a:p>
            <a:endParaRPr lang="en-US"/>
          </a:p>
        </p:txBody>
      </p:sp>
      <p:sp>
        <p:nvSpPr>
          <p:cNvPr id="37"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479408052"/>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77</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00439836"/>
      </p:ext>
    </p:extLst>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78</a:t>
            </a:fld>
            <a:endParaRPr lang="en"/>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934512145"/>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79</a:t>
            </a:fld>
            <a:endParaRPr lang="en"/>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178104324"/>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Doctor can not track patient’s treating</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5</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2659975"/>
            <a:ext cx="4762500" cy="3571875"/>
          </a:xfrm>
          <a:prstGeom prst="rect">
            <a:avLst/>
          </a:prstGeom>
        </p:spPr>
      </p:pic>
      <p:cxnSp>
        <p:nvCxnSpPr>
          <p:cNvPr id="7" name="Straight Connector 6"/>
          <p:cNvCxnSpPr/>
          <p:nvPr/>
        </p:nvCxnSpPr>
        <p:spPr>
          <a:xfrm flipH="1">
            <a:off x="1981202" y="2659975"/>
            <a:ext cx="4829098" cy="3571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979176" y="2659975"/>
            <a:ext cx="4764524" cy="36731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endParaRPr lang="en-US"/>
          </a:p>
        </p:txBody>
      </p:sp>
      <p:sp>
        <p:nvSpPr>
          <p:cNvPr id="13"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638135608"/>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80</a:t>
            </a:fld>
            <a:endParaRPr lang="en"/>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49581702"/>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81</a:t>
            </a:fld>
            <a:endParaRPr lang="en"/>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30774026"/>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82</a:t>
            </a:fld>
            <a:endParaRPr lang="en"/>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704406320"/>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83</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940184431"/>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84</a:t>
            </a:fld>
            <a:endParaRPr lang="en"/>
          </a:p>
        </p:txBody>
      </p:sp>
      <p:pic>
        <p:nvPicPr>
          <p:cNvPr id="7" name="Picture 4" descr="https://documents.lucidchart.com/documents/b3e66c5f-ae1e-47ea-858e-34b5761fe794/pages/0_0?a=501&amp;x=92&amp;y=172&amp;w=1056&amp;h=511&amp;store=1&amp;accept=image%2F*&amp;auth=LCA%20d3493a30a3e2f1408b74aaf8fa60730fa237a15a-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53113"/>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85</a:t>
            </a:fld>
            <a:endParaRPr lang="en"/>
          </a:p>
        </p:txBody>
      </p:sp>
      <p:pic>
        <p:nvPicPr>
          <p:cNvPr id="7" name="Picture 2" descr="https://documents.lucidchart.com/documents/b3e66c5f-ae1e-47ea-858e-34b5761fe794/pages/0_0?a=497&amp;x=92&amp;y=172&amp;w=1056&amp;h=511&amp;store=1&amp;accept=image%2F*&amp;auth=LCA%209f28f599b5db51d793c5e0b023f2b405a381372c-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565484"/>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86</a:t>
            </a:fld>
            <a:endParaRPr lang="en"/>
          </a:p>
        </p:txBody>
      </p:sp>
      <p:pic>
        <p:nvPicPr>
          <p:cNvPr id="7" name="Picture 2" descr="https://documents.lucidchart.com/documents/b3e66c5f-ae1e-47ea-858e-34b5761fe794/pages/0_0?a=499&amp;x=92&amp;y=172&amp;w=1056&amp;h=511&amp;store=1&amp;accept=image%2F*&amp;auth=LCA%2010edcd16ae2d603a19e04f9159eeaf76bbcfdbb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183573"/>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87</a:t>
            </a:fld>
            <a:endParaRPr lang="en"/>
          </a:p>
        </p:txBody>
      </p:sp>
      <p:pic>
        <p:nvPicPr>
          <p:cNvPr id="7" name="Picture 2" descr="https://documents.lucidchart.com/documents/b3e66c5f-ae1e-47ea-858e-34b5761fe794/pages/0_0?a=503&amp;x=92&amp;y=172&amp;w=1056&amp;h=511&amp;store=1&amp;accept=image%2F*&amp;auth=LCA%20e6f8ba6c281cf343e6a35e8554625024c981ccc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973851"/>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88</a:t>
            </a:fld>
            <a:endParaRPr lang="en"/>
          </a:p>
        </p:txBody>
      </p:sp>
      <p:sp>
        <p:nvSpPr>
          <p:cNvPr id="9" name="Shape 300"/>
          <p:cNvSpPr txBox="1"/>
          <p:nvPr/>
        </p:nvSpPr>
        <p:spPr>
          <a:xfrm>
            <a:off x="702017" y="1484662"/>
            <a:ext cx="8115146" cy="4998200"/>
          </a:xfrm>
          <a:prstGeom prst="rect">
            <a:avLst/>
          </a:prstGeom>
          <a:noFill/>
          <a:ln>
            <a:noFill/>
          </a:ln>
        </p:spPr>
        <p:txBody>
          <a:bodyPr lIns="68569" tIns="68569" rIns="68569" bIns="68569" anchor="t" anchorCtr="0">
            <a:noAutofit/>
          </a:bodyPr>
          <a:lstStyle/>
          <a:p>
            <a:pPr>
              <a:buClr>
                <a:srgbClr val="000000"/>
              </a:buClr>
              <a:buSzPct val="25000"/>
              <a:buFont typeface="Arial"/>
              <a:buNone/>
            </a:pPr>
            <a:r>
              <a:rPr lang="en-US" sz="2400" kern="0" dirty="0" smtClean="0">
                <a:cs typeface="Arial"/>
                <a:sym typeface="Arial"/>
                <a:rtl val="0"/>
              </a:rPr>
              <a:t>Demo : Set time of patient </a:t>
            </a:r>
            <a:r>
              <a:rPr lang="en-US" sz="2400" kern="0" dirty="0" err="1" smtClean="0">
                <a:cs typeface="Arial"/>
                <a:sym typeface="Arial"/>
                <a:rtl val="0"/>
              </a:rPr>
              <a:t>KhuongMH’s</a:t>
            </a:r>
            <a:r>
              <a:rPr lang="en-US" sz="2400" kern="0" dirty="0" smtClean="0">
                <a:cs typeface="Arial"/>
                <a:sym typeface="Arial"/>
                <a:rtl val="0"/>
              </a:rPr>
              <a:t> smartphone to 6h59m</a:t>
            </a:r>
            <a:endParaRPr lang="en-US" sz="2400" kern="0" dirty="0">
              <a:cs typeface="Arial"/>
              <a:sym typeface="Arial"/>
              <a:rtl val="0"/>
            </a:endParaRPr>
          </a:p>
        </p:txBody>
      </p:sp>
    </p:spTree>
    <p:extLst>
      <p:ext uri="{BB962C8B-B14F-4D97-AF65-F5344CB8AC3E}">
        <p14:creationId xmlns:p14="http://schemas.microsoft.com/office/powerpoint/2010/main" val="2318601917"/>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143000"/>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196094705"/>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Wirstband with low-usable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6</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390092"/>
            <a:ext cx="5630740" cy="31672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 y="3189884"/>
            <a:ext cx="3143250" cy="3143250"/>
          </a:xfrm>
          <a:prstGeom prst="rect">
            <a:avLst/>
          </a:prstGeom>
        </p:spPr>
      </p:pic>
      <p:sp>
        <p:nvSpPr>
          <p:cNvPr id="3" name="Title 2"/>
          <p:cNvSpPr>
            <a:spLocks noGrp="1"/>
          </p:cNvSpPr>
          <p:nvPr>
            <p:ph type="title"/>
          </p:nvPr>
        </p:nvSpPr>
        <p:spPr/>
        <p:txBody>
          <a:bodyPr/>
          <a:lstStyle/>
          <a:p>
            <a:endParaRPr lang="en-US"/>
          </a:p>
        </p:txBody>
      </p:sp>
      <p:sp>
        <p:nvSpPr>
          <p:cNvPr id="12"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593828609"/>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4146838184"/>
      </p:ext>
    </p:extLst>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 name="Title 1"/>
          <p:cNvSpPr>
            <a:spLocks noGrp="1"/>
          </p:cNvSpPr>
          <p:nvPr>
            <p:ph type="title"/>
          </p:nvPr>
        </p:nvSpPr>
        <p:spPr/>
        <p:txBody>
          <a:bodyPr/>
          <a:lstStyle/>
          <a:p>
            <a:endParaRPr lang="en-US"/>
          </a:p>
        </p:txBody>
      </p:sp>
      <p:sp>
        <p:nvSpPr>
          <p:cNvPr id="46"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921762769"/>
      </p:ext>
    </p:extLst>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92</a:t>
            </a:fld>
            <a:endParaRPr lang="en"/>
          </a:p>
        </p:txBody>
      </p:sp>
      <p:pic>
        <p:nvPicPr>
          <p:cNvPr id="7"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410200" y="1907709"/>
            <a:ext cx="2590800" cy="395698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10200" y="1297494"/>
            <a:ext cx="2590800" cy="6324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V="1">
            <a:off x="2728799" y="4380912"/>
            <a:ext cx="2986201" cy="12578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flipV="1">
            <a:off x="2728799" y="2438400"/>
            <a:ext cx="3672001" cy="29199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endCxn id="15" idx="1"/>
          </p:cNvCxnSpPr>
          <p:nvPr/>
        </p:nvCxnSpPr>
        <p:spPr>
          <a:xfrm flipV="1">
            <a:off x="2728799" y="1613730"/>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432129372"/>
      </p:ext>
    </p:extLst>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93</a:t>
            </a:fld>
            <a:endParaRPr lang="en"/>
          </a:p>
        </p:txBody>
      </p:sp>
      <p:grpSp>
        <p:nvGrpSpPr>
          <p:cNvPr id="22" name="Shape 688"/>
          <p:cNvGrpSpPr/>
          <p:nvPr/>
        </p:nvGrpSpPr>
        <p:grpSpPr>
          <a:xfrm>
            <a:off x="644735"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p:cNvCxnSpPr>
          <p:nvPr/>
        </p:nvCxnSpPr>
        <p:spPr>
          <a:xfrm>
            <a:off x="1927651" y="5033193"/>
            <a:ext cx="91109"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2" name="Title 1"/>
          <p:cNvSpPr>
            <a:spLocks noGrp="1"/>
          </p:cNvSpPr>
          <p:nvPr>
            <p:ph type="title"/>
          </p:nvPr>
        </p:nvSpPr>
        <p:spPr/>
        <p:txBody>
          <a:bodyPr/>
          <a:lstStyle/>
          <a:p>
            <a:endParaRPr lang="en-US" dirty="0"/>
          </a:p>
        </p:txBody>
      </p:sp>
      <p:sp>
        <p:nvSpPr>
          <p:cNvPr id="4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827567744"/>
      </p:ext>
    </p:extLst>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94</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 name="Title 1"/>
          <p:cNvSpPr>
            <a:spLocks noGrp="1"/>
          </p:cNvSpPr>
          <p:nvPr>
            <p:ph type="title"/>
          </p:nvPr>
        </p:nvSpPr>
        <p:spPr/>
        <p:txBody>
          <a:bodyPr/>
          <a:lstStyle/>
          <a:p>
            <a:endParaRPr lang="en-US"/>
          </a:p>
        </p:txBody>
      </p:sp>
      <p:sp>
        <p:nvSpPr>
          <p:cNvPr id="20"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4029119875"/>
      </p:ext>
    </p:extLst>
  </p:cSld>
  <p:clrMapOvr>
    <a:masterClrMapping/>
  </p:clrMapOvr>
  <p:transition spd="slow">
    <p:cu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44000" cy="1219200"/>
          </a:xfrm>
          <a:prstGeom prst="rect">
            <a:avLst/>
          </a:prstGeom>
        </p:spPr>
        <p:txBody>
          <a:bodyPr lIns="91425" tIns="91425" rIns="91425" bIns="91425" anchor="b" anchorCtr="0">
            <a:noAutofit/>
          </a:bodyPr>
          <a:lstStyle/>
          <a:p>
            <a:pPr>
              <a:buClr>
                <a:schemeClr val="dk1"/>
              </a:buClr>
              <a:buSzPct val="30555"/>
            </a:pPr>
            <a:r>
              <a:rPr lang="en-US" b="1" kern="0" dirty="0" smtClean="0">
                <a:solidFill>
                  <a:srgbClr val="00B050"/>
                </a:solidFill>
                <a:cs typeface="Arial"/>
                <a:sym typeface="Arial"/>
                <a:rtl val="0"/>
              </a:rPr>
              <a:t>Other features</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r>
              <a:rPr lang="en" sz="2000" b="1" dirty="0" smtClean="0">
                <a:solidFill>
                  <a:srgbClr val="00D900"/>
                </a:solidFill>
              </a:rPr>
              <a:t>✓</a:t>
            </a:r>
            <a:r>
              <a:rPr lang="en" sz="1800" dirty="0" smtClean="0">
                <a:solidFill>
                  <a:srgbClr val="666666"/>
                </a:solidFill>
              </a:rPr>
              <a:t> Manage nutrition of food</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Print prescription</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Manage wristband</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account</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formula use to analytic patient’s data.</a:t>
            </a: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95</a:t>
            </a:fld>
            <a:endParaRPr lang="en"/>
          </a:p>
        </p:txBody>
      </p:sp>
    </p:spTree>
    <p:extLst>
      <p:ext uri="{BB962C8B-B14F-4D97-AF65-F5344CB8AC3E}">
        <p14:creationId xmlns:p14="http://schemas.microsoft.com/office/powerpoint/2010/main" val="4028004574"/>
      </p:ext>
    </p:extLst>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96</a:t>
            </a:fld>
            <a:endParaRPr lang="en"/>
          </a:p>
        </p:txBody>
      </p:sp>
    </p:spTree>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0" name="Shape 1980"/>
          <p:cNvSpPr txBox="1">
            <a:spLocks noGrp="1"/>
          </p:cNvSpPr>
          <p:nvPr>
            <p:ph type="title"/>
          </p:nvPr>
        </p:nvSpPr>
        <p:spPr>
          <a:xfrm>
            <a:off x="0" y="1"/>
            <a:ext cx="9105490" cy="1219200"/>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Advantages</a:t>
            </a:r>
            <a:endParaRPr lang="en" dirty="0"/>
          </a:p>
        </p:txBody>
      </p:sp>
      <p:sp>
        <p:nvSpPr>
          <p:cNvPr id="1981" name="Shape 1981"/>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rtl="0">
              <a:spcBef>
                <a:spcPts val="0"/>
              </a:spcBef>
              <a:buNone/>
            </a:pPr>
            <a:r>
              <a:rPr lang="en" b="1" dirty="0">
                <a:solidFill>
                  <a:srgbClr val="00D900"/>
                </a:solidFill>
              </a:rPr>
              <a:t>✓ </a:t>
            </a:r>
            <a:r>
              <a:rPr lang="en" dirty="0"/>
              <a:t>Make use of technology to reduce human effort on </a:t>
            </a:r>
            <a:r>
              <a:rPr lang="en" dirty="0" smtClean="0"/>
              <a:t>medical procedures. Use Wristband to collect patient’s practice data.</a:t>
            </a:r>
            <a:endParaRPr lang="en" dirty="0"/>
          </a:p>
          <a:p>
            <a:pPr lvl="0">
              <a:spcBef>
                <a:spcPts val="0"/>
              </a:spcBef>
              <a:buNone/>
            </a:pPr>
            <a:endParaRPr dirty="0"/>
          </a:p>
        </p:txBody>
      </p:sp>
      <p:sp>
        <p:nvSpPr>
          <p:cNvPr id="1982" name="Shape 1982"/>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97</a:t>
            </a:fld>
            <a:endParaRPr lang="en"/>
          </a:p>
        </p:txBody>
      </p:sp>
    </p:spTree>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8" name="Shape 1988"/>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89" name="Shape 1989"/>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98</a:t>
            </a:fld>
            <a:endParaRPr lang="en"/>
          </a:p>
        </p:txBody>
      </p:sp>
      <p:sp>
        <p:nvSpPr>
          <p:cNvPr id="1990" name="Shape 1990"/>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 sz="3000" b="1" dirty="0">
                <a:solidFill>
                  <a:srgbClr val="00D900"/>
                </a:solidFill>
              </a:rPr>
              <a:t>✓ </a:t>
            </a:r>
            <a:r>
              <a:rPr lang="en" sz="3000" dirty="0" smtClean="0">
                <a:solidFill>
                  <a:schemeClr val="dk1"/>
                </a:solidFill>
              </a:rPr>
              <a:t>HSTS system is use medical procedures modern from “Ho Chi Minh Nutrition Center”</a:t>
            </a:r>
            <a:endParaRPr lang="en" sz="3000" dirty="0">
              <a:solidFill>
                <a:schemeClr val="dk1"/>
              </a:solidFill>
            </a:endParaRPr>
          </a:p>
          <a:p>
            <a:pPr lvl="0" rtl="0">
              <a:spcBef>
                <a:spcPts val="0"/>
              </a:spcBef>
              <a:buNone/>
            </a:pPr>
            <a:endParaRPr dirty="0"/>
          </a:p>
        </p:txBody>
      </p:sp>
      <p:sp>
        <p:nvSpPr>
          <p:cNvPr id="2" name="Title 1"/>
          <p:cNvSpPr>
            <a:spLocks noGrp="1"/>
          </p:cNvSpPr>
          <p:nvPr>
            <p:ph type="title"/>
          </p:nvPr>
        </p:nvSpPr>
        <p:spPr/>
        <p:txBody>
          <a:bodyPr/>
          <a:lstStyle/>
          <a:p>
            <a:endParaRPr lang="en-US"/>
          </a:p>
        </p:txBody>
      </p:sp>
      <p:sp>
        <p:nvSpPr>
          <p:cNvPr id="8"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Advantages</a:t>
            </a:r>
            <a:endParaRPr lang="en" dirty="0"/>
          </a:p>
        </p:txBody>
      </p:sp>
    </p:spTree>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96" name="Shape 1996"/>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97" name="Shape 1997"/>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99</a:t>
            </a:fld>
            <a:endParaRPr lang="en"/>
          </a:p>
        </p:txBody>
      </p:sp>
      <p:sp>
        <p:nvSpPr>
          <p:cNvPr id="1998" name="Shape 1998"/>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US" sz="3000" b="1" dirty="0">
                <a:solidFill>
                  <a:srgbClr val="00D900"/>
                </a:solidFill>
              </a:rPr>
              <a:t>✓ </a:t>
            </a:r>
            <a:r>
              <a:rPr lang="en-US" sz="3000" dirty="0">
                <a:solidFill>
                  <a:schemeClr val="dk1"/>
                </a:solidFill>
              </a:rPr>
              <a:t>HSTS system is use medical procedures modern from “Ho Chi Minh Nutrition Center”</a:t>
            </a:r>
          </a:p>
          <a:p>
            <a:pPr lvl="0"/>
            <a:endParaRPr lang="en-US" dirty="0"/>
          </a:p>
        </p:txBody>
      </p:sp>
      <p:sp>
        <p:nvSpPr>
          <p:cNvPr id="1999" name="Shape 1999"/>
          <p:cNvSpPr txBox="1"/>
          <p:nvPr/>
        </p:nvSpPr>
        <p:spPr>
          <a:xfrm>
            <a:off x="457200" y="5220600"/>
            <a:ext cx="7916700" cy="914400"/>
          </a:xfrm>
          <a:prstGeom prst="rect">
            <a:avLst/>
          </a:prstGeom>
          <a:noFill/>
          <a:ln>
            <a:noFill/>
          </a:ln>
        </p:spPr>
        <p:txBody>
          <a:bodyPr lIns="91425" tIns="91425" rIns="91425" bIns="91425" anchor="t" anchorCtr="0">
            <a:noAutofit/>
          </a:bodyPr>
          <a:lstStyle/>
          <a:p>
            <a:pPr lvl="0" rtl="0">
              <a:spcBef>
                <a:spcPts val="600"/>
              </a:spcBef>
              <a:buNone/>
            </a:pPr>
            <a:r>
              <a:rPr lang="en" sz="3000" b="1" dirty="0">
                <a:solidFill>
                  <a:srgbClr val="00D900"/>
                </a:solidFill>
              </a:rPr>
              <a:t>✓ </a:t>
            </a:r>
            <a:r>
              <a:rPr lang="en" sz="3000" dirty="0" smtClean="0">
                <a:solidFill>
                  <a:schemeClr val="dk1"/>
                </a:solidFill>
              </a:rPr>
              <a:t>Designed to scale for many wristband and treatment to diseases related to nutrition and exercise</a:t>
            </a:r>
            <a:endParaRPr lang="en" sz="3000" dirty="0">
              <a:solidFill>
                <a:schemeClr val="dk1"/>
              </a:solidFill>
            </a:endParaRPr>
          </a:p>
        </p:txBody>
      </p:sp>
      <p:sp>
        <p:nvSpPr>
          <p:cNvPr id="2" name="Title 1"/>
          <p:cNvSpPr>
            <a:spLocks noGrp="1"/>
          </p:cNvSpPr>
          <p:nvPr>
            <p:ph type="title"/>
          </p:nvPr>
        </p:nvSpPr>
        <p:spPr/>
        <p:txBody>
          <a:bodyPr/>
          <a:lstStyle/>
          <a:p>
            <a:endParaRPr lang="en-US"/>
          </a:p>
        </p:txBody>
      </p:sp>
      <p:sp>
        <p:nvSpPr>
          <p:cNvPr id="9"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Advantages</a:t>
            </a:r>
            <a:endParaRPr lang="en" dirty="0"/>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595</TotalTime>
  <Words>6360</Words>
  <Application>Microsoft Office PowerPoint</Application>
  <PresentationFormat>On-screen Show (4:3)</PresentationFormat>
  <Paragraphs>941</Paragraphs>
  <Slides>108</Slides>
  <Notes>103</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Office Theme</vt:lpstr>
      <vt:lpstr>Health Support Tracking System</vt:lpstr>
      <vt:lpstr>Overview</vt:lpstr>
      <vt:lpstr>PowerPoint Presentation</vt:lpstr>
      <vt:lpstr>Problems</vt:lpstr>
      <vt:lpstr>Problems</vt:lpstr>
      <vt:lpstr>PowerPoint Presentation</vt:lpstr>
      <vt:lpstr>PowerPoint Presentation</vt:lpstr>
      <vt:lpstr>PowerPoint Presentation</vt:lpstr>
      <vt:lpstr>PowerPoint Presentation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Medical Record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Read Wristband’s Data</vt:lpstr>
      <vt:lpstr>PowerPoint Presentation</vt:lpstr>
      <vt:lpstr>PowerPoint Presentation</vt:lpstr>
      <vt:lpstr>PowerPoint Presentation</vt:lpstr>
      <vt:lpstr>PowerPoint Presentation</vt:lpstr>
      <vt:lpstr>PowerPoint Presentation</vt:lpstr>
      <vt:lpstr>Other features</vt:lpstr>
      <vt:lpstr>PowerPoint Presentation</vt:lpstr>
      <vt:lpstr>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342</cp:revision>
  <dcterms:modified xsi:type="dcterms:W3CDTF">2015-12-10T04:31:32Z</dcterms:modified>
</cp:coreProperties>
</file>